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84" r:id="rId1"/>
  </p:sldMasterIdLst>
  <p:notesMasterIdLst>
    <p:notesMasterId r:id="rId41"/>
  </p:notesMasterIdLst>
  <p:sldIdLst>
    <p:sldId id="256" r:id="rId2"/>
    <p:sldId id="260" r:id="rId3"/>
    <p:sldId id="293" r:id="rId4"/>
    <p:sldId id="300" r:id="rId5"/>
    <p:sldId id="301" r:id="rId6"/>
    <p:sldId id="275" r:id="rId7"/>
    <p:sldId id="272" r:id="rId8"/>
    <p:sldId id="273" r:id="rId9"/>
    <p:sldId id="276" r:id="rId10"/>
    <p:sldId id="299" r:id="rId11"/>
    <p:sldId id="278" r:id="rId12"/>
    <p:sldId id="296" r:id="rId13"/>
    <p:sldId id="263" r:id="rId14"/>
    <p:sldId id="268" r:id="rId15"/>
    <p:sldId id="264" r:id="rId16"/>
    <p:sldId id="265" r:id="rId17"/>
    <p:sldId id="266" r:id="rId18"/>
    <p:sldId id="267" r:id="rId19"/>
    <p:sldId id="269" r:id="rId20"/>
    <p:sldId id="270" r:id="rId21"/>
    <p:sldId id="271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302" r:id="rId33"/>
    <p:sldId id="295" r:id="rId34"/>
    <p:sldId id="289" r:id="rId35"/>
    <p:sldId id="297" r:id="rId36"/>
    <p:sldId id="290" r:id="rId37"/>
    <p:sldId id="291" r:id="rId38"/>
    <p:sldId id="294" r:id="rId39"/>
    <p:sldId id="29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DAFB"/>
    <a:srgbClr val="4FC0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0" autoAdjust="0"/>
    <p:restoredTop sz="83707" autoAdjust="0"/>
  </p:normalViewPr>
  <p:slideViewPr>
    <p:cSldViewPr snapToGrid="0">
      <p:cViewPr varScale="1">
        <p:scale>
          <a:sx n="116" d="100"/>
          <a:sy n="116" d="100"/>
        </p:scale>
        <p:origin x="102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3EC7B-6C72-4FBB-87DF-2BD2CB7DC1E6}" type="datetimeFigureOut">
              <a:rPr lang="en-US" smtClean="0"/>
              <a:t>04/10/2019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2A795-6F94-4A96-B820-B9038480D0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495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your classroom colors different than what you see in this template? That’s OK! Click on Design -&gt; Variants (the down arrow) -&gt; Pick the color scheme that works for you!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Feel free to change any “You will…” and “I will…” statements to ensure they align with your classroom procedures and rules!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2A795-6F94-4A96-B820-B9038480D04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46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04/10/2019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785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04/10/2019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245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04/10/2019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219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04/10/2019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8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04/10/2019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076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04/10/2019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25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04/10/2019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06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04/10/2019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27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04/10/2019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20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04/10/2019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246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04/10/2019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071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04/10/2019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619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81F489-B701-4C74-9747-27C8656A89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Rockwell" panose="02060603020205020403" pitchFamily="18" charset="0"/>
              </a:rPr>
              <a:t>VUE.JS</a:t>
            </a:r>
            <a:br>
              <a:rPr lang="en-US" dirty="0" smtClean="0">
                <a:latin typeface="Rockwell" panose="02060603020205020403" pitchFamily="18" charset="0"/>
              </a:rPr>
            </a:br>
            <a:r>
              <a:rPr lang="en-US" dirty="0" smtClean="0">
                <a:latin typeface="Rockwell" panose="02060603020205020403" pitchFamily="18" charset="0"/>
              </a:rPr>
              <a:t>vs.</a:t>
            </a:r>
            <a:br>
              <a:rPr lang="en-US" dirty="0" smtClean="0">
                <a:latin typeface="Rockwell" panose="02060603020205020403" pitchFamily="18" charset="0"/>
              </a:rPr>
            </a:br>
            <a:r>
              <a:rPr lang="en-US" dirty="0" smtClean="0">
                <a:latin typeface="Rockwell" panose="02060603020205020403" pitchFamily="18" charset="0"/>
              </a:rPr>
              <a:t>REACT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D699F35-1401-4ECD-9F96-7017DB9FA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/>
          <a:lstStyle/>
          <a:p>
            <a:r>
              <a:rPr lang="cs-CZ" dirty="0"/>
              <a:t>Comparison and basics for beginners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16645" y="5778500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David </a:t>
            </a:r>
            <a:r>
              <a:rPr lang="en-US" dirty="0" err="1" smtClean="0">
                <a:solidFill>
                  <a:schemeClr val="bg1"/>
                </a:solidFill>
              </a:rPr>
              <a:t>Długosz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90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2022" y="642551"/>
            <a:ext cx="4744995" cy="5490519"/>
          </a:xfrm>
          <a:prstGeom prst="rect">
            <a:avLst/>
          </a:prstGeom>
          <a:solidFill>
            <a:schemeClr val="bg1"/>
          </a:solidFill>
          <a:ln w="57150">
            <a:solidFill>
              <a:srgbClr val="4FC0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54443" y="746894"/>
            <a:ext cx="34928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FC08D"/>
                </a:solidFill>
              </a:rPr>
              <a:t>&lt;template&gt;</a:t>
            </a:r>
          </a:p>
          <a:p>
            <a:r>
              <a:rPr lang="en-US" dirty="0" smtClean="0">
                <a:solidFill>
                  <a:srgbClr val="4FC08D"/>
                </a:solidFill>
              </a:rPr>
              <a:t/>
            </a:r>
            <a:br>
              <a:rPr lang="en-US" dirty="0" smtClean="0">
                <a:solidFill>
                  <a:srgbClr val="4FC08D"/>
                </a:solidFill>
              </a:rPr>
            </a:br>
            <a:r>
              <a:rPr lang="en-US" dirty="0" smtClean="0">
                <a:solidFill>
                  <a:srgbClr val="4FC08D"/>
                </a:solidFill>
              </a:rPr>
              <a:t>	…</a:t>
            </a:r>
          </a:p>
          <a:p>
            <a:r>
              <a:rPr lang="en-US" dirty="0" smtClean="0">
                <a:solidFill>
                  <a:srgbClr val="4FC08D"/>
                </a:solidFill>
              </a:rPr>
              <a:t/>
            </a:r>
            <a:br>
              <a:rPr lang="en-US" dirty="0" smtClean="0">
                <a:solidFill>
                  <a:srgbClr val="4FC08D"/>
                </a:solidFill>
              </a:rPr>
            </a:br>
            <a:r>
              <a:rPr lang="en-US" dirty="0" smtClean="0">
                <a:solidFill>
                  <a:srgbClr val="4FC08D"/>
                </a:solidFill>
              </a:rPr>
              <a:t>&lt;/template&gt;</a:t>
            </a:r>
            <a:br>
              <a:rPr lang="en-US" dirty="0" smtClean="0">
                <a:solidFill>
                  <a:srgbClr val="4FC08D"/>
                </a:solidFill>
              </a:rPr>
            </a:br>
            <a:r>
              <a:rPr lang="en-US" dirty="0" smtClean="0">
                <a:solidFill>
                  <a:srgbClr val="4FC08D"/>
                </a:solidFill>
              </a:rPr>
              <a:t/>
            </a:r>
            <a:br>
              <a:rPr lang="en-US" dirty="0" smtClean="0">
                <a:solidFill>
                  <a:srgbClr val="4FC08D"/>
                </a:solidFill>
              </a:rPr>
            </a:br>
            <a:r>
              <a:rPr lang="en-US" dirty="0" smtClean="0">
                <a:solidFill>
                  <a:srgbClr val="4FC08D"/>
                </a:solidFill>
              </a:rPr>
              <a:t>&lt;script&gt;</a:t>
            </a:r>
          </a:p>
          <a:p>
            <a:r>
              <a:rPr lang="en-US" dirty="0" smtClean="0">
                <a:solidFill>
                  <a:srgbClr val="4FC08D"/>
                </a:solidFill>
              </a:rPr>
              <a:t>export default {</a:t>
            </a:r>
          </a:p>
          <a:p>
            <a:r>
              <a:rPr lang="en-US" dirty="0">
                <a:solidFill>
                  <a:srgbClr val="4FC08D"/>
                </a:solidFill>
              </a:rPr>
              <a:t>	</a:t>
            </a:r>
            <a:r>
              <a:rPr lang="en-US" dirty="0" smtClean="0">
                <a:solidFill>
                  <a:srgbClr val="4FC08D"/>
                </a:solidFill>
              </a:rPr>
              <a:t>name: '</a:t>
            </a:r>
            <a:r>
              <a:rPr lang="en-US" dirty="0" err="1" smtClean="0">
                <a:solidFill>
                  <a:srgbClr val="4FC08D"/>
                </a:solidFill>
              </a:rPr>
              <a:t>NewComponent</a:t>
            </a:r>
            <a:r>
              <a:rPr lang="en-US" dirty="0">
                <a:solidFill>
                  <a:srgbClr val="4FC08D"/>
                </a:solidFill>
              </a:rPr>
              <a:t>'</a:t>
            </a:r>
            <a:r>
              <a:rPr lang="en-US" dirty="0" smtClean="0">
                <a:solidFill>
                  <a:srgbClr val="4FC08D"/>
                </a:solidFill>
              </a:rPr>
              <a:t>,</a:t>
            </a:r>
          </a:p>
          <a:p>
            <a:r>
              <a:rPr lang="en-US" dirty="0">
                <a:solidFill>
                  <a:srgbClr val="4FC08D"/>
                </a:solidFill>
              </a:rPr>
              <a:t>	</a:t>
            </a:r>
            <a:endParaRPr lang="en-US" dirty="0" smtClean="0">
              <a:solidFill>
                <a:srgbClr val="4FC08D"/>
              </a:solidFill>
            </a:endParaRPr>
          </a:p>
          <a:p>
            <a:r>
              <a:rPr lang="en-US" dirty="0">
                <a:solidFill>
                  <a:srgbClr val="4FC08D"/>
                </a:solidFill>
              </a:rPr>
              <a:t>	</a:t>
            </a:r>
            <a:r>
              <a:rPr lang="en-US" dirty="0" smtClean="0">
                <a:solidFill>
                  <a:srgbClr val="4FC08D"/>
                </a:solidFill>
              </a:rPr>
              <a:t>…</a:t>
            </a:r>
          </a:p>
          <a:p>
            <a:endParaRPr lang="en-US" dirty="0" smtClean="0">
              <a:solidFill>
                <a:srgbClr val="4FC08D"/>
              </a:solidFill>
            </a:endParaRPr>
          </a:p>
          <a:p>
            <a:r>
              <a:rPr lang="en-US" dirty="0" smtClean="0">
                <a:solidFill>
                  <a:srgbClr val="4FC08D"/>
                </a:solidFill>
              </a:rPr>
              <a:t>};</a:t>
            </a:r>
            <a:br>
              <a:rPr lang="en-US" dirty="0" smtClean="0">
                <a:solidFill>
                  <a:srgbClr val="4FC08D"/>
                </a:solidFill>
              </a:rPr>
            </a:br>
            <a:r>
              <a:rPr lang="en-US" dirty="0" smtClean="0">
                <a:solidFill>
                  <a:srgbClr val="4FC08D"/>
                </a:solidFill>
              </a:rPr>
              <a:t>&lt;/script&gt;</a:t>
            </a:r>
            <a:br>
              <a:rPr lang="en-US" dirty="0" smtClean="0">
                <a:solidFill>
                  <a:srgbClr val="4FC08D"/>
                </a:solidFill>
              </a:rPr>
            </a:br>
            <a:r>
              <a:rPr lang="en-US" dirty="0" smtClean="0">
                <a:solidFill>
                  <a:srgbClr val="4FC08D"/>
                </a:solidFill>
              </a:rPr>
              <a:t/>
            </a:r>
            <a:br>
              <a:rPr lang="en-US" dirty="0" smtClean="0">
                <a:solidFill>
                  <a:srgbClr val="4FC08D"/>
                </a:solidFill>
              </a:rPr>
            </a:br>
            <a:r>
              <a:rPr lang="en-US" dirty="0" smtClean="0">
                <a:solidFill>
                  <a:srgbClr val="4FC08D"/>
                </a:solidFill>
              </a:rPr>
              <a:t>&lt;style&gt;</a:t>
            </a:r>
            <a:br>
              <a:rPr lang="en-US" dirty="0" smtClean="0">
                <a:solidFill>
                  <a:srgbClr val="4FC08D"/>
                </a:solidFill>
              </a:rPr>
            </a:br>
            <a:r>
              <a:rPr lang="en-US" dirty="0" smtClean="0">
                <a:solidFill>
                  <a:srgbClr val="4FC08D"/>
                </a:solidFill>
              </a:rPr>
              <a:t>	…</a:t>
            </a:r>
            <a:br>
              <a:rPr lang="en-US" dirty="0" smtClean="0">
                <a:solidFill>
                  <a:srgbClr val="4FC08D"/>
                </a:solidFill>
              </a:rPr>
            </a:br>
            <a:r>
              <a:rPr lang="en-US" dirty="0" smtClean="0">
                <a:solidFill>
                  <a:srgbClr val="4FC08D"/>
                </a:solidFill>
              </a:rPr>
              <a:t>&lt;/style&gt;</a:t>
            </a:r>
            <a:endParaRPr lang="en-US" dirty="0">
              <a:solidFill>
                <a:srgbClr val="4FC08D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30778" y="642551"/>
            <a:ext cx="4744995" cy="4431957"/>
          </a:xfrm>
          <a:prstGeom prst="rect">
            <a:avLst/>
          </a:prstGeom>
          <a:solidFill>
            <a:schemeClr val="bg1"/>
          </a:solidFill>
          <a:ln w="57150">
            <a:solidFill>
              <a:srgbClr val="61D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04918" y="746894"/>
            <a:ext cx="450197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1DAFB"/>
                </a:solidFill>
              </a:rPr>
              <a:t>import React, { Component } </a:t>
            </a:r>
            <a:r>
              <a:rPr lang="en-US" dirty="0">
                <a:solidFill>
                  <a:srgbClr val="61DAFB"/>
                </a:solidFill>
              </a:rPr>
              <a:t>from </a:t>
            </a:r>
            <a:r>
              <a:rPr lang="en-US" dirty="0" smtClean="0">
                <a:solidFill>
                  <a:srgbClr val="61DAFB"/>
                </a:solidFill>
              </a:rPr>
              <a:t>'react';</a:t>
            </a:r>
          </a:p>
          <a:p>
            <a:r>
              <a:rPr lang="en-US" dirty="0">
                <a:solidFill>
                  <a:srgbClr val="61DAFB"/>
                </a:solidFill>
              </a:rPr>
              <a:t>import </a:t>
            </a:r>
            <a:r>
              <a:rPr lang="en-US" dirty="0" smtClean="0">
                <a:solidFill>
                  <a:srgbClr val="61DAFB"/>
                </a:solidFill>
              </a:rPr>
              <a:t>'./NewComponent.css'; </a:t>
            </a:r>
            <a:br>
              <a:rPr lang="en-US" dirty="0" smtClean="0">
                <a:solidFill>
                  <a:srgbClr val="61DAFB"/>
                </a:solidFill>
              </a:rPr>
            </a:br>
            <a:r>
              <a:rPr lang="en-US" dirty="0" smtClean="0">
                <a:solidFill>
                  <a:srgbClr val="61DAFB"/>
                </a:solidFill>
              </a:rPr>
              <a:t/>
            </a:r>
            <a:br>
              <a:rPr lang="en-US" dirty="0" smtClean="0">
                <a:solidFill>
                  <a:srgbClr val="61DAFB"/>
                </a:solidFill>
              </a:rPr>
            </a:br>
            <a:r>
              <a:rPr lang="en-US" dirty="0" smtClean="0">
                <a:solidFill>
                  <a:srgbClr val="61DAFB"/>
                </a:solidFill>
              </a:rPr>
              <a:t>class </a:t>
            </a:r>
            <a:r>
              <a:rPr lang="en-US" dirty="0" err="1" smtClean="0">
                <a:solidFill>
                  <a:srgbClr val="61DAFB"/>
                </a:solidFill>
              </a:rPr>
              <a:t>NewComponent</a:t>
            </a:r>
            <a:r>
              <a:rPr lang="en-US" dirty="0" smtClean="0">
                <a:solidFill>
                  <a:srgbClr val="61DAFB"/>
                </a:solidFill>
              </a:rPr>
              <a:t> extends Component {</a:t>
            </a:r>
          </a:p>
          <a:p>
            <a:endParaRPr lang="en-US" dirty="0" smtClean="0">
              <a:solidFill>
                <a:srgbClr val="61DAFB"/>
              </a:solidFill>
            </a:endParaRPr>
          </a:p>
          <a:p>
            <a:r>
              <a:rPr lang="en-US" dirty="0">
                <a:solidFill>
                  <a:srgbClr val="61DAFB"/>
                </a:solidFill>
              </a:rPr>
              <a:t>	</a:t>
            </a:r>
            <a:r>
              <a:rPr lang="en-US" dirty="0" smtClean="0">
                <a:solidFill>
                  <a:srgbClr val="61DAFB"/>
                </a:solidFill>
              </a:rPr>
              <a:t>…</a:t>
            </a:r>
          </a:p>
          <a:p>
            <a:endParaRPr lang="en-US" dirty="0" smtClean="0">
              <a:solidFill>
                <a:srgbClr val="61DAFB"/>
              </a:solidFill>
            </a:endParaRPr>
          </a:p>
          <a:p>
            <a:r>
              <a:rPr lang="en-US" dirty="0">
                <a:solidFill>
                  <a:srgbClr val="61DAFB"/>
                </a:solidFill>
              </a:rPr>
              <a:t>	</a:t>
            </a:r>
            <a:r>
              <a:rPr lang="en-US" dirty="0" smtClean="0">
                <a:solidFill>
                  <a:srgbClr val="61DAFB"/>
                </a:solidFill>
              </a:rPr>
              <a:t>render() {</a:t>
            </a:r>
          </a:p>
          <a:p>
            <a:endParaRPr lang="en-US" dirty="0" smtClean="0">
              <a:solidFill>
                <a:srgbClr val="61DAFB"/>
              </a:solidFill>
            </a:endParaRPr>
          </a:p>
          <a:p>
            <a:r>
              <a:rPr lang="en-US" dirty="0" smtClean="0">
                <a:solidFill>
                  <a:srgbClr val="61DAFB"/>
                </a:solidFill>
              </a:rPr>
              <a:t>		…</a:t>
            </a:r>
          </a:p>
          <a:p>
            <a:endParaRPr lang="en-US" dirty="0">
              <a:solidFill>
                <a:srgbClr val="61DAFB"/>
              </a:solidFill>
            </a:endParaRPr>
          </a:p>
          <a:p>
            <a:r>
              <a:rPr lang="en-US" dirty="0" smtClean="0">
                <a:solidFill>
                  <a:srgbClr val="61DAFB"/>
                </a:solidFill>
              </a:rPr>
              <a:t>	}</a:t>
            </a:r>
          </a:p>
          <a:p>
            <a:r>
              <a:rPr lang="en-US" dirty="0" smtClean="0">
                <a:solidFill>
                  <a:srgbClr val="61DAFB"/>
                </a:solidFill>
              </a:rPr>
              <a:t>}</a:t>
            </a:r>
          </a:p>
          <a:p>
            <a:endParaRPr lang="en-US" dirty="0">
              <a:solidFill>
                <a:srgbClr val="61DAFB"/>
              </a:solidFill>
            </a:endParaRPr>
          </a:p>
          <a:p>
            <a:r>
              <a:rPr lang="en-US" dirty="0" smtClean="0">
                <a:solidFill>
                  <a:srgbClr val="61DAFB"/>
                </a:solidFill>
              </a:rPr>
              <a:t>export default </a:t>
            </a:r>
            <a:r>
              <a:rPr lang="en-US" dirty="0" err="1" smtClean="0">
                <a:solidFill>
                  <a:srgbClr val="61DAFB"/>
                </a:solidFill>
              </a:rPr>
              <a:t>NewComponent</a:t>
            </a:r>
            <a:r>
              <a:rPr lang="en-US" dirty="0" smtClean="0">
                <a:solidFill>
                  <a:srgbClr val="61DAFB"/>
                </a:solidFill>
              </a:rPr>
              <a:t>;</a:t>
            </a:r>
            <a:endParaRPr lang="en-US" dirty="0">
              <a:solidFill>
                <a:srgbClr val="61DAFB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30777" y="5178851"/>
            <a:ext cx="4744995" cy="954219"/>
          </a:xfrm>
          <a:prstGeom prst="rect">
            <a:avLst/>
          </a:prstGeom>
          <a:solidFill>
            <a:schemeClr val="bg1"/>
          </a:solidFill>
          <a:ln w="57150">
            <a:solidFill>
              <a:srgbClr val="61D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04918" y="5240634"/>
            <a:ext cx="4501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rgbClr val="61DAFB"/>
              </a:solidFill>
            </a:endParaRPr>
          </a:p>
          <a:p>
            <a:r>
              <a:rPr lang="en-US" dirty="0" smtClean="0">
                <a:solidFill>
                  <a:srgbClr val="61DAFB"/>
                </a:solidFill>
              </a:rPr>
              <a:t>…</a:t>
            </a:r>
            <a:endParaRPr lang="en-US" dirty="0">
              <a:solidFill>
                <a:srgbClr val="61DAF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7470" y="5601730"/>
            <a:ext cx="233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NewComponent.vue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820662" y="5601730"/>
            <a:ext cx="233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NewComponent.css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641493" y="4015946"/>
            <a:ext cx="2518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NewComponent.jsx</a:t>
            </a:r>
            <a:r>
              <a:rPr lang="en-US" dirty="0" smtClean="0"/>
              <a:t>/</a:t>
            </a:r>
            <a:r>
              <a:rPr lang="en-US" dirty="0" err="1" smtClean="0"/>
              <a:t>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07243" y="746894"/>
            <a:ext cx="2561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4FC08D"/>
                </a:solidFill>
              </a:rPr>
              <a:t>Vue</a:t>
            </a:r>
            <a:endParaRPr lang="en-US" sz="3200" b="1" dirty="0">
              <a:solidFill>
                <a:srgbClr val="4FC08D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30034" y="2566141"/>
            <a:ext cx="2561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61DAFB"/>
                </a:solidFill>
              </a:rPr>
              <a:t>React</a:t>
            </a:r>
            <a:endParaRPr lang="en-US" sz="3200" b="1" dirty="0">
              <a:solidFill>
                <a:srgbClr val="61DA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12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2" y="538524"/>
            <a:ext cx="9590476" cy="5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6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08" y="333760"/>
            <a:ext cx="7639050" cy="36861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8908" y="333760"/>
            <a:ext cx="7639050" cy="3686175"/>
          </a:xfrm>
          <a:prstGeom prst="rect">
            <a:avLst/>
          </a:prstGeom>
          <a:noFill/>
          <a:ln w="57150">
            <a:solidFill>
              <a:srgbClr val="61D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247" y="3308135"/>
            <a:ext cx="5524500" cy="31908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06247" y="3308135"/>
            <a:ext cx="5524500" cy="3190875"/>
          </a:xfrm>
          <a:prstGeom prst="rect">
            <a:avLst/>
          </a:prstGeom>
          <a:noFill/>
          <a:ln w="57150">
            <a:solidFill>
              <a:srgbClr val="4FC0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216346" y="3871784"/>
            <a:ext cx="362465" cy="148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099589" y="5846116"/>
            <a:ext cx="1569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4FC08D"/>
                </a:solidFill>
              </a:rPr>
              <a:t>Vue</a:t>
            </a:r>
            <a:endParaRPr lang="en-US" sz="3200" b="1" dirty="0">
              <a:solidFill>
                <a:srgbClr val="4FC08D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79740" y="450332"/>
            <a:ext cx="2561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61DAFB"/>
                </a:solidFill>
              </a:rPr>
              <a:t>React</a:t>
            </a:r>
            <a:endParaRPr lang="en-US" sz="3200" b="1" dirty="0">
              <a:solidFill>
                <a:srgbClr val="61DA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01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538162"/>
            <a:ext cx="9591675" cy="57816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6077" y="538162"/>
            <a:ext cx="2561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Sample SPA 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1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91" y="1352144"/>
            <a:ext cx="8881197" cy="43249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6076" y="538162"/>
            <a:ext cx="3855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REST API for SPA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31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538162"/>
            <a:ext cx="9591675" cy="57816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6077" y="538162"/>
            <a:ext cx="4217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Components of SPA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68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538162"/>
            <a:ext cx="9591675" cy="57816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6076" y="538162"/>
            <a:ext cx="10643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Single components needs to have parent component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42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538162"/>
            <a:ext cx="959167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7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2" y="830549"/>
            <a:ext cx="9590476" cy="57809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6077" y="538162"/>
            <a:ext cx="5848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File structure comparison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076" y="538162"/>
            <a:ext cx="8402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Communication between components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92826"/>
            <a:ext cx="96012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4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153DD3-C27C-457D-ADDD-066D01CB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144" y="231140"/>
            <a:ext cx="9875520" cy="1356360"/>
          </a:xfrm>
        </p:spPr>
        <p:txBody>
          <a:bodyPr/>
          <a:lstStyle/>
          <a:p>
            <a:r>
              <a:rPr lang="en-US" dirty="0" smtClean="0">
                <a:latin typeface="Rockwell" panose="02060603020205020403" pitchFamily="18" charset="0"/>
              </a:rPr>
              <a:t>Basic info</a:t>
            </a:r>
            <a:endParaRPr lang="en-US" dirty="0">
              <a:latin typeface="Rockwell" panose="02060603020205020403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31F44B22-324B-4DE8-B32C-8531218490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7147516"/>
              </p:ext>
            </p:extLst>
          </p:nvPr>
        </p:nvGraphicFramePr>
        <p:xfrm>
          <a:off x="1140144" y="1587501"/>
          <a:ext cx="9872664" cy="3967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6332">
                  <a:extLst>
                    <a:ext uri="{9D8B030D-6E8A-4147-A177-3AD203B41FA5}">
                      <a16:colId xmlns:a16="http://schemas.microsoft.com/office/drawing/2014/main" xmlns="" val="743422230"/>
                    </a:ext>
                  </a:extLst>
                </a:gridCol>
                <a:gridCol w="4936332">
                  <a:extLst>
                    <a:ext uri="{9D8B030D-6E8A-4147-A177-3AD203B41FA5}">
                      <a16:colId xmlns:a16="http://schemas.microsoft.com/office/drawing/2014/main" xmlns="" val="777156215"/>
                    </a:ext>
                  </a:extLst>
                </a:gridCol>
              </a:tblGrid>
              <a:tr h="762356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Vue</a:t>
                      </a:r>
                      <a:endParaRPr lang="en-US" sz="4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rgbClr val="4FC0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React</a:t>
                      </a:r>
                      <a:endParaRPr lang="en-US" sz="4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rgbClr val="61D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96822786"/>
                  </a:ext>
                </a:extLst>
              </a:tr>
              <a:tr h="2831743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134</a:t>
                      </a: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,977 </a:t>
                      </a:r>
                      <a:r>
                        <a:rPr lang="en-US" sz="2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</a:t>
                      </a:r>
                      <a:r>
                        <a:rPr lang="en-US" sz="2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on GitHub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270 </a:t>
                      </a: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contributors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Latest version </a:t>
                      </a: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2.6.10</a:t>
                      </a:r>
                      <a:endParaRPr lang="en-US" sz="2800" baseline="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By Evan You (@</a:t>
                      </a:r>
                      <a:r>
                        <a:rPr lang="en-US" sz="2800" baseline="0" dirty="0" err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youyuxi</a:t>
                      </a: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dirty="0" err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Alibaba</a:t>
                      </a:r>
                      <a:r>
                        <a:rPr lang="en-US" sz="28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Nintendo, 9GAG…</a:t>
                      </a:r>
                      <a:endParaRPr lang="en-US" sz="28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4FC08D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126,629 </a:t>
                      </a:r>
                      <a:r>
                        <a:rPr lang="en-US" sz="2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</a:t>
                      </a:r>
                      <a:r>
                        <a:rPr lang="en-US" sz="2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on GitHub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1,291 </a:t>
                      </a: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contributors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Latest version </a:t>
                      </a: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16.8.6</a:t>
                      </a:r>
                      <a:endParaRPr lang="en-US" sz="2800" baseline="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By Facebook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FB, Netflix, </a:t>
                      </a:r>
                      <a:r>
                        <a:rPr lang="en-US" sz="2800" baseline="0" dirty="0" err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Uber</a:t>
                      </a: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Twitter…</a:t>
                      </a:r>
                      <a:endParaRPr lang="en-US" sz="28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61D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473932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613083" y="5856051"/>
            <a:ext cx="2429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Data from </a:t>
            </a:r>
            <a:r>
              <a:rPr lang="en-US" dirty="0" smtClean="0"/>
              <a:t>09.04.2019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07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93" y="826086"/>
            <a:ext cx="9593014" cy="57824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6077" y="538162"/>
            <a:ext cx="5848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Components layout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97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93" y="826089"/>
            <a:ext cx="9593014" cy="57824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6077" y="538162"/>
            <a:ext cx="5848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Components hierarchy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50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223" y="532229"/>
            <a:ext cx="9595554" cy="579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223" y="532229"/>
            <a:ext cx="9595554" cy="579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7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2" y="533762"/>
            <a:ext cx="9590476" cy="5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0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2" y="533762"/>
            <a:ext cx="9590476" cy="5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9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2" y="533762"/>
            <a:ext cx="9590476" cy="5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5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2" y="533762"/>
            <a:ext cx="9590476" cy="5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7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2" y="533762"/>
            <a:ext cx="9590476" cy="5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6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2" y="533762"/>
            <a:ext cx="9590476" cy="5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4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Javascript-frameworks-popularity-20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379" y="515623"/>
            <a:ext cx="9417685" cy="56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93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2" y="533762"/>
            <a:ext cx="9590476" cy="5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7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2" y="533762"/>
            <a:ext cx="9590476" cy="5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7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to avoid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33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33400"/>
            <a:ext cx="96012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7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153DD3-C27C-457D-ADDD-066D01CB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144" y="231140"/>
            <a:ext cx="9875520" cy="1356360"/>
          </a:xfrm>
        </p:spPr>
        <p:txBody>
          <a:bodyPr/>
          <a:lstStyle/>
          <a:p>
            <a:r>
              <a:rPr lang="en-US" dirty="0" smtClean="0">
                <a:latin typeface="Rockwell" panose="02060603020205020403" pitchFamily="18" charset="0"/>
              </a:rPr>
              <a:t>State management</a:t>
            </a:r>
            <a:endParaRPr lang="en-US" dirty="0">
              <a:latin typeface="Rockwell" panose="02060603020205020403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31F44B22-324B-4DE8-B32C-8531218490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3700130"/>
              </p:ext>
            </p:extLst>
          </p:nvPr>
        </p:nvGraphicFramePr>
        <p:xfrm>
          <a:off x="1140144" y="1587501"/>
          <a:ext cx="9872664" cy="3594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6332">
                  <a:extLst>
                    <a:ext uri="{9D8B030D-6E8A-4147-A177-3AD203B41FA5}">
                      <a16:colId xmlns:a16="http://schemas.microsoft.com/office/drawing/2014/main" xmlns="" val="743422230"/>
                    </a:ext>
                  </a:extLst>
                </a:gridCol>
                <a:gridCol w="4936332">
                  <a:extLst>
                    <a:ext uri="{9D8B030D-6E8A-4147-A177-3AD203B41FA5}">
                      <a16:colId xmlns:a16="http://schemas.microsoft.com/office/drawing/2014/main" xmlns="" val="777156215"/>
                    </a:ext>
                  </a:extLst>
                </a:gridCol>
              </a:tblGrid>
              <a:tr h="762356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Vue</a:t>
                      </a:r>
                      <a:endParaRPr lang="en-US" sz="4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rgbClr val="4FC0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React</a:t>
                      </a:r>
                      <a:endParaRPr lang="en-US" sz="4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rgbClr val="61D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96822786"/>
                  </a:ext>
                </a:extLst>
              </a:tr>
              <a:tr h="2831743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dirty="0" err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Vuex</a:t>
                      </a:r>
                      <a:endParaRPr lang="en-US" sz="280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Actions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Mutations</a:t>
                      </a:r>
                      <a:endParaRPr lang="en-US" sz="28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4FC08D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dirty="0" err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Redux</a:t>
                      </a:r>
                      <a:endParaRPr lang="en-US" sz="280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Actions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Reducers</a:t>
                      </a:r>
                      <a:endParaRPr lang="en-US" sz="28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61D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4739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316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153DD3-C27C-457D-ADDD-066D01CB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144" y="231140"/>
            <a:ext cx="9875520" cy="1356360"/>
          </a:xfrm>
        </p:spPr>
        <p:txBody>
          <a:bodyPr/>
          <a:lstStyle/>
          <a:p>
            <a:r>
              <a:rPr lang="en-US" dirty="0" smtClean="0">
                <a:latin typeface="Rockwell" panose="02060603020205020403" pitchFamily="18" charset="0"/>
              </a:rPr>
              <a:t>Reasons for immutability in Redux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Enforce mutation of state only through reducers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No side effects in reducers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Shallow equality checks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“time-travel debugging”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2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47" y="536993"/>
            <a:ext cx="9595554" cy="578401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07524" y="642551"/>
            <a:ext cx="8946292" cy="5585254"/>
          </a:xfrm>
          <a:prstGeom prst="rect">
            <a:avLst/>
          </a:prstGeom>
          <a:noFill/>
          <a:ln w="76200">
            <a:solidFill>
              <a:srgbClr val="4FC0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88035" y="3269047"/>
            <a:ext cx="10951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solidFill>
                  <a:srgbClr val="4FC08D"/>
                </a:solidFill>
              </a:rPr>
              <a:t>Vuex</a:t>
            </a:r>
            <a:endParaRPr lang="en-US" sz="3200" b="1" dirty="0">
              <a:solidFill>
                <a:srgbClr val="4FC0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10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000" y="744470"/>
            <a:ext cx="9590476" cy="57809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71135" y="744470"/>
            <a:ext cx="8896865" cy="5359767"/>
          </a:xfrm>
          <a:prstGeom prst="rect">
            <a:avLst/>
          </a:prstGeom>
          <a:noFill/>
          <a:ln w="76200">
            <a:solidFill>
              <a:srgbClr val="61D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447648" y="835086"/>
            <a:ext cx="13131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61DAFB"/>
                </a:solidFill>
              </a:rPr>
              <a:t>Redux</a:t>
            </a:r>
            <a:endParaRPr lang="en-US" sz="3200" b="1" dirty="0">
              <a:solidFill>
                <a:srgbClr val="61DA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78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2" y="826850"/>
            <a:ext cx="9590476" cy="57809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6077" y="538162"/>
            <a:ext cx="5848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File structure comparison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24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VÃ½sledek obrÃ¡zku pro react vu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503237"/>
            <a:ext cx="64770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VÃ½sledek obrÃ¡zku pro react vue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775" y="3241675"/>
            <a:ext cx="664845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24578" y="1381559"/>
            <a:ext cx="42356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tiny.cc/</a:t>
            </a:r>
            <a:r>
              <a:rPr lang="en-US" sz="4000" b="1" dirty="0" err="1" smtClean="0">
                <a:solidFill>
                  <a:srgbClr val="4FC08D"/>
                </a:solidFill>
                <a:latin typeface="+mj-lt"/>
              </a:rPr>
              <a:t>vue</a:t>
            </a:r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vs</a:t>
            </a:r>
            <a:r>
              <a:rPr lang="en-US" sz="4000" b="1" dirty="0" err="1" smtClean="0">
                <a:solidFill>
                  <a:srgbClr val="61DAFB"/>
                </a:solidFill>
                <a:latin typeface="+mj-lt"/>
              </a:rPr>
              <a:t>react</a:t>
            </a:r>
            <a:endParaRPr lang="en-US" sz="4000" b="1" dirty="0">
              <a:solidFill>
                <a:srgbClr val="61DAFB"/>
              </a:solidFill>
              <a:latin typeface="+mj-lt"/>
            </a:endParaRPr>
          </a:p>
        </p:txBody>
      </p:sp>
      <p:pic>
        <p:nvPicPr>
          <p:cNvPr id="1026" name="Picture 2" descr="Výsledek obrázku pro github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105" y="1443246"/>
            <a:ext cx="584512" cy="58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30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6077" y="538162"/>
            <a:ext cx="2561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</a:rPr>
              <a:t>npmcharts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93" y="1256752"/>
            <a:ext cx="9359590" cy="489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2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622" y="1311749"/>
            <a:ext cx="7308695" cy="48266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6076" y="538162"/>
            <a:ext cx="6321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Stack Overflow Trends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97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153DD3-C27C-457D-ADDD-066D01CB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144" y="231140"/>
            <a:ext cx="9875520" cy="1356360"/>
          </a:xfrm>
        </p:spPr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Similarities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Virtual DOM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Reactive, </a:t>
            </a:r>
            <a:r>
              <a:rPr lang="en-US" dirty="0" err="1" smtClean="0"/>
              <a:t>composable</a:t>
            </a:r>
            <a:r>
              <a:rPr lang="en-US" dirty="0" smtClean="0"/>
              <a:t> view components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Core </a:t>
            </a:r>
            <a:r>
              <a:rPr lang="en-US" dirty="0" smtClean="0"/>
              <a:t>functionality (routing</a:t>
            </a:r>
            <a:r>
              <a:rPr lang="en-US" dirty="0" smtClean="0"/>
              <a:t>, global state management handled by other libraries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Support for mobile (React Native, </a:t>
            </a:r>
            <a:r>
              <a:rPr lang="en-US" dirty="0" err="1" smtClean="0"/>
              <a:t>Weex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MIT License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13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153DD3-C27C-457D-ADDD-066D01CB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144" y="231140"/>
            <a:ext cx="9875520" cy="1356360"/>
          </a:xfrm>
        </p:spPr>
        <p:txBody>
          <a:bodyPr/>
          <a:lstStyle/>
          <a:p>
            <a:r>
              <a:rPr lang="en-US" dirty="0" smtClean="0">
                <a:latin typeface="Rockwell" panose="02060603020205020403" pitchFamily="18" charset="0"/>
              </a:rPr>
              <a:t>Components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Building blocks of </a:t>
            </a:r>
            <a:r>
              <a:rPr lang="en-US" dirty="0" err="1" smtClean="0"/>
              <a:t>Vue</a:t>
            </a:r>
            <a:r>
              <a:rPr lang="en-US" dirty="0"/>
              <a:t> </a:t>
            </a:r>
            <a:r>
              <a:rPr lang="en-US" dirty="0" smtClean="0"/>
              <a:t>and React apps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Optional parameters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Returns element describing UI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Lifecycle events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Own data/methods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5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i1.wp.com/programmingwithmosh.com/wp-content/uploads/2018/10/Screen-Shot-2018-10-31-at-1.44.28-PM.png?resize=1024%2C567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625" y="1681857"/>
            <a:ext cx="8119399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F2153DD3-C27C-457D-ADDD-066D01CB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633" y="251899"/>
            <a:ext cx="3168392" cy="1356360"/>
          </a:xfrm>
        </p:spPr>
        <p:txBody>
          <a:bodyPr/>
          <a:lstStyle/>
          <a:p>
            <a:r>
              <a:rPr lang="en-US" dirty="0" smtClean="0">
                <a:latin typeface="Rockwell" panose="02060603020205020403" pitchFamily="18" charset="0"/>
              </a:rPr>
              <a:t>Lifecycles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94" y="723901"/>
            <a:ext cx="2346406" cy="54537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6649" y="551935"/>
            <a:ext cx="2669059" cy="5824151"/>
          </a:xfrm>
          <a:prstGeom prst="rect">
            <a:avLst/>
          </a:prstGeom>
          <a:noFill/>
          <a:ln w="76200">
            <a:solidFill>
              <a:srgbClr val="4FC0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764625" y="1400431"/>
            <a:ext cx="7768348" cy="4975655"/>
          </a:xfrm>
          <a:prstGeom prst="rect">
            <a:avLst/>
          </a:prstGeom>
          <a:noFill/>
          <a:ln w="76200">
            <a:solidFill>
              <a:srgbClr val="61D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08900" y="525472"/>
            <a:ext cx="954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4FC08D"/>
                </a:solidFill>
              </a:rPr>
              <a:t>Vue</a:t>
            </a:r>
            <a:endParaRPr lang="en-US" sz="3200" b="1" dirty="0">
              <a:solidFill>
                <a:srgbClr val="4FC08D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75902" y="1415086"/>
            <a:ext cx="1775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61DAFB"/>
                </a:solidFill>
              </a:rPr>
              <a:t>React</a:t>
            </a:r>
            <a:endParaRPr lang="en-US" sz="3200" b="1" dirty="0">
              <a:solidFill>
                <a:srgbClr val="61DA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153DD3-C27C-457D-ADDD-066D01CB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144" y="231140"/>
            <a:ext cx="9875520" cy="1356360"/>
          </a:xfrm>
        </p:spPr>
        <p:txBody>
          <a:bodyPr/>
          <a:lstStyle/>
          <a:p>
            <a:r>
              <a:rPr lang="en-US" dirty="0" smtClean="0">
                <a:latin typeface="Rockwell" panose="02060603020205020403" pitchFamily="18" charset="0"/>
              </a:rPr>
              <a:t>Differences</a:t>
            </a:r>
            <a:endParaRPr lang="en-US" dirty="0">
              <a:latin typeface="Rockwell" panose="02060603020205020403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31F44B22-324B-4DE8-B32C-8531218490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0468679"/>
              </p:ext>
            </p:extLst>
          </p:nvPr>
        </p:nvGraphicFramePr>
        <p:xfrm>
          <a:off x="1140144" y="1587501"/>
          <a:ext cx="9872664" cy="3594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6332">
                  <a:extLst>
                    <a:ext uri="{9D8B030D-6E8A-4147-A177-3AD203B41FA5}">
                      <a16:colId xmlns:a16="http://schemas.microsoft.com/office/drawing/2014/main" xmlns="" val="743422230"/>
                    </a:ext>
                  </a:extLst>
                </a:gridCol>
                <a:gridCol w="4936332">
                  <a:extLst>
                    <a:ext uri="{9D8B030D-6E8A-4147-A177-3AD203B41FA5}">
                      <a16:colId xmlns:a16="http://schemas.microsoft.com/office/drawing/2014/main" xmlns="" val="777156215"/>
                    </a:ext>
                  </a:extLst>
                </a:gridCol>
              </a:tblGrid>
              <a:tr h="762356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Vue</a:t>
                      </a:r>
                      <a:endParaRPr lang="en-US" sz="4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rgbClr val="4FC0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React</a:t>
                      </a:r>
                      <a:endParaRPr lang="en-US" sz="4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solidFill>
                      <a:srgbClr val="61D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96822786"/>
                  </a:ext>
                </a:extLst>
              </a:tr>
              <a:tr h="2831743"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dirty="0" err="1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Templating</a:t>
                      </a:r>
                      <a:endParaRPr lang="en-US" sz="2800" baseline="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Newer (smaller ecosystem)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Mutable</a:t>
                      </a: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state in VUEX</a:t>
                      </a:r>
                      <a:endParaRPr lang="en-US" sz="28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4FC08D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JSX</a:t>
                      </a:r>
                      <a:endParaRPr lang="en-US" sz="2800" baseline="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Older (bigger ecosystem)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2800" baseline="0" dirty="0" smtClean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Immutable state in REDUX</a:t>
                      </a:r>
                      <a:endParaRPr lang="en-US" sz="28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rgbClr val="61D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4739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744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udent Does Teacher Does.potx" id="{FA74037E-C2FC-4BF7-AB86-6A115E48A405}" vid="{B793C75E-005D-4C72-AFC4-95BDBA26D4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294</Words>
  <Application>Microsoft Office PowerPoint</Application>
  <PresentationFormat>Widescreen</PresentationFormat>
  <Paragraphs>105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Calibri</vt:lpstr>
      <vt:lpstr>Corbel</vt:lpstr>
      <vt:lpstr>Rockwell</vt:lpstr>
      <vt:lpstr>Tahoma</vt:lpstr>
      <vt:lpstr>Wingdings</vt:lpstr>
      <vt:lpstr>Basis</vt:lpstr>
      <vt:lpstr>VUE.JS vs. REACT</vt:lpstr>
      <vt:lpstr>Basic info</vt:lpstr>
      <vt:lpstr>PowerPoint Presentation</vt:lpstr>
      <vt:lpstr>PowerPoint Presentation</vt:lpstr>
      <vt:lpstr>PowerPoint Presentation</vt:lpstr>
      <vt:lpstr>Similarities</vt:lpstr>
      <vt:lpstr>Components</vt:lpstr>
      <vt:lpstr>Lifecycles</vt:lpstr>
      <vt:lpstr>Differences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avoid this?</vt:lpstr>
      <vt:lpstr>PowerPoint Presentation</vt:lpstr>
      <vt:lpstr>State management</vt:lpstr>
      <vt:lpstr>Reasons for immutability in Redux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2019-02-27T07:27:06Z</dcterms:created>
  <dcterms:modified xsi:type="dcterms:W3CDTF">2019-04-11T12:13:59Z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2018-08-20T20:03:10.9182338Z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